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21"/>
  </p:handoutMasterIdLst>
  <p:sldIdLst>
    <p:sldId id="270" r:id="rId5"/>
    <p:sldId id="271" r:id="rId6"/>
    <p:sldId id="256" r:id="rId7"/>
    <p:sldId id="257" r:id="rId8"/>
    <p:sldId id="265" r:id="rId9"/>
    <p:sldId id="258" r:id="rId10"/>
    <p:sldId id="266" r:id="rId11"/>
    <p:sldId id="259" r:id="rId12"/>
    <p:sldId id="267" r:id="rId13"/>
    <p:sldId id="260" r:id="rId14"/>
    <p:sldId id="268" r:id="rId15"/>
    <p:sldId id="261" r:id="rId16"/>
    <p:sldId id="269" r:id="rId17"/>
    <p:sldId id="262" r:id="rId18"/>
    <p:sldId id="263" r:id="rId19"/>
    <p:sldId id="26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  <a:srgbClr val="79D9FF"/>
    <a:srgbClr val="F4BBFF"/>
    <a:srgbClr val="31CB31"/>
    <a:srgbClr val="FDD100"/>
    <a:srgbClr val="1F7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6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EEAA5-93AF-47F9-9B91-DF726A727AF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263AB-F390-4FB4-8143-322A3543A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6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194957" y="4006362"/>
            <a:ext cx="5802086" cy="5446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509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1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5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2">
    <p:bg>
      <p:bgPr>
        <a:solidFill>
          <a:srgbClr val="1F7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8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3">
    <p:bg>
      <p:bgPr>
        <a:solidFill>
          <a:srgbClr val="31C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0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4">
    <p:bg>
      <p:bgPr>
        <a:solidFill>
          <a:srgbClr val="F4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9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5">
    <p:bg>
      <p:bgPr>
        <a:solidFill>
          <a:srgbClr val="7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6">
    <p:bg>
      <p:bgPr>
        <a:solidFill>
          <a:srgbClr val="FDD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1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 baseline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Финальное поздравление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12325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10E5-E7F4-4A0C-A17F-7BDE1227269E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511D-E764-4C1E-9794-0B587D77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5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0" r:id="rId4"/>
    <p:sldLayoutId id="2147483661" r:id="rId5"/>
    <p:sldLayoutId id="2147483664" r:id="rId6"/>
    <p:sldLayoutId id="2147483651" r:id="rId7"/>
    <p:sldLayoutId id="2147483662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5.png"/><Relationship Id="rId18" Type="http://schemas.openxmlformats.org/officeDocument/2006/relationships/image" Target="../media/image50.png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52.png"/><Relationship Id="rId7" Type="http://schemas.openxmlformats.org/officeDocument/2006/relationships/image" Target="../media/image36.png"/><Relationship Id="rId12" Type="http://schemas.openxmlformats.org/officeDocument/2006/relationships/image" Target="../media/image4.png"/><Relationship Id="rId17" Type="http://schemas.openxmlformats.org/officeDocument/2006/relationships/image" Target="../media/image49.png"/><Relationship Id="rId2" Type="http://schemas.openxmlformats.org/officeDocument/2006/relationships/audio" Target="../media/media7.m4a"/><Relationship Id="rId16" Type="http://schemas.openxmlformats.org/officeDocument/2006/relationships/image" Target="../media/image48.png"/><Relationship Id="rId20" Type="http://schemas.openxmlformats.org/officeDocument/2006/relationships/image" Target="../media/image51.png"/><Relationship Id="rId1" Type="http://schemas.microsoft.com/office/2007/relationships/media" Target="../media/media7.m4a"/><Relationship Id="rId6" Type="http://schemas.openxmlformats.org/officeDocument/2006/relationships/image" Target="../media/image37.png"/><Relationship Id="rId11" Type="http://schemas.openxmlformats.org/officeDocument/2006/relationships/image" Target="../media/image9.png"/><Relationship Id="rId5" Type="http://schemas.openxmlformats.org/officeDocument/2006/relationships/image" Target="../media/image44.png"/><Relationship Id="rId15" Type="http://schemas.openxmlformats.org/officeDocument/2006/relationships/image" Target="../media/image47.png"/><Relationship Id="rId10" Type="http://schemas.openxmlformats.org/officeDocument/2006/relationships/image" Target="../media/image46.png"/><Relationship Id="rId19" Type="http://schemas.openxmlformats.org/officeDocument/2006/relationships/image" Target="../media/image19.png"/><Relationship Id="rId4" Type="http://schemas.openxmlformats.org/officeDocument/2006/relationships/image" Target="../media/image43.png"/><Relationship Id="rId9" Type="http://schemas.openxmlformats.org/officeDocument/2006/relationships/image" Target="../media/image45.pn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.png"/><Relationship Id="rId18" Type="http://schemas.openxmlformats.org/officeDocument/2006/relationships/image" Target="../media/image56.png"/><Relationship Id="rId3" Type="http://schemas.openxmlformats.org/officeDocument/2006/relationships/slideLayout" Target="../slideLayouts/slideLayout5.xml"/><Relationship Id="rId21" Type="http://schemas.openxmlformats.org/officeDocument/2006/relationships/audio" Target="../media/audio1.wav"/><Relationship Id="rId7" Type="http://schemas.openxmlformats.org/officeDocument/2006/relationships/image" Target="../media/image53.png"/><Relationship Id="rId12" Type="http://schemas.openxmlformats.org/officeDocument/2006/relationships/image" Target="../media/image9.png"/><Relationship Id="rId17" Type="http://schemas.openxmlformats.org/officeDocument/2006/relationships/image" Target="../media/image55.png"/><Relationship Id="rId2" Type="http://schemas.openxmlformats.org/officeDocument/2006/relationships/audio" Target="../media/media8.m4a"/><Relationship Id="rId16" Type="http://schemas.openxmlformats.org/officeDocument/2006/relationships/image" Target="../media/image54.png"/><Relationship Id="rId20" Type="http://schemas.openxmlformats.org/officeDocument/2006/relationships/image" Target="../media/image19.png"/><Relationship Id="rId1" Type="http://schemas.microsoft.com/office/2007/relationships/media" Target="../media/media8.m4a"/><Relationship Id="rId6" Type="http://schemas.openxmlformats.org/officeDocument/2006/relationships/image" Target="../media/image31.png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5" Type="http://schemas.openxmlformats.org/officeDocument/2006/relationships/image" Target="../media/image6.png"/><Relationship Id="rId10" Type="http://schemas.openxmlformats.org/officeDocument/2006/relationships/image" Target="../media/image45.png"/><Relationship Id="rId19" Type="http://schemas.openxmlformats.org/officeDocument/2006/relationships/image" Target="../media/image57.png"/><Relationship Id="rId4" Type="http://schemas.openxmlformats.org/officeDocument/2006/relationships/audio" Target="../media/audio1.wav"/><Relationship Id="rId9" Type="http://schemas.openxmlformats.org/officeDocument/2006/relationships/image" Target="../media/image27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9.png"/><Relationship Id="rId2" Type="http://schemas.openxmlformats.org/officeDocument/2006/relationships/audio" Target="../media/media9.m4a"/><Relationship Id="rId16" Type="http://schemas.openxmlformats.org/officeDocument/2006/relationships/image" Target="../media/image63.png"/><Relationship Id="rId1" Type="http://schemas.microsoft.com/office/2007/relationships/media" Target="../media/media9.m4a"/><Relationship Id="rId6" Type="http://schemas.openxmlformats.org/officeDocument/2006/relationships/image" Target="../media/image58.png"/><Relationship Id="rId11" Type="http://schemas.openxmlformats.org/officeDocument/2006/relationships/image" Target="../media/image60.png"/><Relationship Id="rId5" Type="http://schemas.openxmlformats.org/officeDocument/2006/relationships/image" Target="../media/image23.png"/><Relationship Id="rId15" Type="http://schemas.openxmlformats.org/officeDocument/2006/relationships/image" Target="../media/image62.png"/><Relationship Id="rId10" Type="http://schemas.openxmlformats.org/officeDocument/2006/relationships/image" Target="../media/image59.png"/><Relationship Id="rId4" Type="http://schemas.openxmlformats.org/officeDocument/2006/relationships/image" Target="../media/image22.png"/><Relationship Id="rId9" Type="http://schemas.openxmlformats.org/officeDocument/2006/relationships/image" Target="../media/image3.png"/><Relationship Id="rId1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microsoft.com/office/2007/relationships/media" Target="../media/media11.m4a"/><Relationship Id="rId21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59.png"/><Relationship Id="rId17" Type="http://schemas.openxmlformats.org/officeDocument/2006/relationships/image" Target="../media/image19.png"/><Relationship Id="rId2" Type="http://schemas.openxmlformats.org/officeDocument/2006/relationships/audio" Target="../media/media10.m4a"/><Relationship Id="rId16" Type="http://schemas.openxmlformats.org/officeDocument/2006/relationships/image" Target="../media/image61.png"/><Relationship Id="rId20" Type="http://schemas.openxmlformats.org/officeDocument/2006/relationships/image" Target="../media/image66.png"/><Relationship Id="rId1" Type="http://schemas.microsoft.com/office/2007/relationships/media" Target="../media/media10.m4a"/><Relationship Id="rId6" Type="http://schemas.openxmlformats.org/officeDocument/2006/relationships/audio" Target="../media/audio1.wav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6.png"/><Relationship Id="rId10" Type="http://schemas.openxmlformats.org/officeDocument/2006/relationships/image" Target="../media/image54.png"/><Relationship Id="rId19" Type="http://schemas.openxmlformats.org/officeDocument/2006/relationships/image" Target="../media/image22.png"/><Relationship Id="rId4" Type="http://schemas.openxmlformats.org/officeDocument/2006/relationships/audio" Target="../media/media11.m4a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.png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png"/><Relationship Id="rId12" Type="http://schemas.openxmlformats.org/officeDocument/2006/relationships/image" Target="../media/image35.png"/><Relationship Id="rId17" Type="http://schemas.openxmlformats.org/officeDocument/2006/relationships/image" Target="../media/image73.png"/><Relationship Id="rId2" Type="http://schemas.openxmlformats.org/officeDocument/2006/relationships/audio" Target="../media/media12.m4a"/><Relationship Id="rId16" Type="http://schemas.openxmlformats.org/officeDocument/2006/relationships/image" Target="../media/image72.png"/><Relationship Id="rId1" Type="http://schemas.microsoft.com/office/2007/relationships/media" Target="../media/media12.m4a"/><Relationship Id="rId6" Type="http://schemas.openxmlformats.org/officeDocument/2006/relationships/image" Target="../media/image69.png"/><Relationship Id="rId11" Type="http://schemas.openxmlformats.org/officeDocument/2006/relationships/image" Target="../media/image4.png"/><Relationship Id="rId5" Type="http://schemas.openxmlformats.org/officeDocument/2006/relationships/image" Target="../media/image68.png"/><Relationship Id="rId15" Type="http://schemas.openxmlformats.org/officeDocument/2006/relationships/image" Target="../media/image71.png"/><Relationship Id="rId10" Type="http://schemas.openxmlformats.org/officeDocument/2006/relationships/image" Target="../media/image15.png"/><Relationship Id="rId4" Type="http://schemas.openxmlformats.org/officeDocument/2006/relationships/image" Target="../media/image67.png"/><Relationship Id="rId9" Type="http://schemas.openxmlformats.org/officeDocument/2006/relationships/image" Target="../media/image27.png"/><Relationship Id="rId1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5.png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5.png"/><Relationship Id="rId12" Type="http://schemas.openxmlformats.org/officeDocument/2006/relationships/image" Target="../media/image4.png"/><Relationship Id="rId17" Type="http://schemas.openxmlformats.org/officeDocument/2006/relationships/image" Target="../media/image19.png"/><Relationship Id="rId2" Type="http://schemas.openxmlformats.org/officeDocument/2006/relationships/audio" Target="../media/media13.m4a"/><Relationship Id="rId16" Type="http://schemas.openxmlformats.org/officeDocument/2006/relationships/image" Target="../media/image54.png"/><Relationship Id="rId1" Type="http://schemas.microsoft.com/office/2007/relationships/media" Target="../media/media13.m4a"/><Relationship Id="rId6" Type="http://schemas.openxmlformats.org/officeDocument/2006/relationships/image" Target="../media/image74.png"/><Relationship Id="rId11" Type="http://schemas.openxmlformats.org/officeDocument/2006/relationships/image" Target="../media/image15.png"/><Relationship Id="rId5" Type="http://schemas.openxmlformats.org/officeDocument/2006/relationships/image" Target="../media/image67.png"/><Relationship Id="rId15" Type="http://schemas.openxmlformats.org/officeDocument/2006/relationships/image" Target="../media/image59.png"/><Relationship Id="rId10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76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openxmlformats.org/officeDocument/2006/relationships/image" Target="../media/image77.pn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image" Target="../media/image18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0.png"/><Relationship Id="rId11" Type="http://schemas.openxmlformats.org/officeDocument/2006/relationships/image" Target="../media/image17.png"/><Relationship Id="rId5" Type="http://schemas.openxmlformats.org/officeDocument/2006/relationships/image" Target="../media/image1.png"/><Relationship Id="rId15" Type="http://schemas.openxmlformats.org/officeDocument/2006/relationships/audio" Target="../media/audio1.wav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audio" Target="../media/media3.m4a"/><Relationship Id="rId16" Type="http://schemas.openxmlformats.org/officeDocument/2006/relationships/image" Target="../media/image19.png"/><Relationship Id="rId1" Type="http://schemas.microsoft.com/office/2007/relationships/media" Target="../media/media3.m4a"/><Relationship Id="rId6" Type="http://schemas.openxmlformats.org/officeDocument/2006/relationships/image" Target="../media/image12.pn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5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1.png"/><Relationship Id="rId12" Type="http://schemas.openxmlformats.org/officeDocument/2006/relationships/image" Target="../media/image26.png"/><Relationship Id="rId17" Type="http://schemas.openxmlformats.org/officeDocument/2006/relationships/image" Target="../media/image19.png"/><Relationship Id="rId2" Type="http://schemas.openxmlformats.org/officeDocument/2006/relationships/audio" Target="../media/media4.m4a"/><Relationship Id="rId16" Type="http://schemas.openxmlformats.org/officeDocument/2006/relationships/image" Target="../media/image32.png"/><Relationship Id="rId1" Type="http://schemas.microsoft.com/office/2007/relationships/media" Target="../media/media4.m4a"/><Relationship Id="rId6" Type="http://schemas.openxmlformats.org/officeDocument/2006/relationships/image" Target="../media/image30.png"/><Relationship Id="rId11" Type="http://schemas.openxmlformats.org/officeDocument/2006/relationships/image" Target="../media/image3.png"/><Relationship Id="rId5" Type="http://schemas.openxmlformats.org/officeDocument/2006/relationships/image" Target="../media/image22.pn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25.pn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12" Type="http://schemas.openxmlformats.org/officeDocument/2006/relationships/image" Target="../media/image37.png"/><Relationship Id="rId2" Type="http://schemas.openxmlformats.org/officeDocument/2006/relationships/audio" Target="../media/media5.m4a"/><Relationship Id="rId16" Type="http://schemas.openxmlformats.org/officeDocument/2006/relationships/image" Target="../media/image19.png"/><Relationship Id="rId1" Type="http://schemas.microsoft.com/office/2007/relationships/media" Target="../media/media5.m4a"/><Relationship Id="rId6" Type="http://schemas.openxmlformats.org/officeDocument/2006/relationships/image" Target="../media/image21.png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5" Type="http://schemas.openxmlformats.org/officeDocument/2006/relationships/image" Target="../media/image40.png"/><Relationship Id="rId10" Type="http://schemas.openxmlformats.org/officeDocument/2006/relationships/image" Target="../media/image17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png"/><Relationship Id="rId12" Type="http://schemas.openxmlformats.org/officeDocument/2006/relationships/image" Target="../media/image17.png"/><Relationship Id="rId2" Type="http://schemas.openxmlformats.org/officeDocument/2006/relationships/audio" Target="../media/media6.m4a"/><Relationship Id="rId16" Type="http://schemas.openxmlformats.org/officeDocument/2006/relationships/audio" Target="../media/audio1.wav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1208"/>
            <a:ext cx="12191999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000" b="1" kern="1400" dirty="0" smtClean="0">
              <a:solidFill>
                <a:srgbClr val="11303C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kern="1400" dirty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1400" dirty="0" smtClean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Конспект </a:t>
            </a:r>
            <a:r>
              <a:rPr lang="ru-RU" sz="2000" b="1" kern="1400" dirty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 по ФЭМП во второй младшей группе:</a:t>
            </a:r>
            <a:endParaRPr lang="ru-RU" sz="4000" kern="1400" dirty="0">
              <a:solidFill>
                <a:srgbClr val="11303C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kern="1400" dirty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kern="1400" dirty="0" smtClean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«</a:t>
            </a:r>
            <a:r>
              <a:rPr lang="ru-RU" sz="2000" b="1" kern="1400" dirty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Играем с клоуном </a:t>
            </a:r>
            <a:r>
              <a:rPr lang="ru-RU" sz="2000" b="1" kern="1400" dirty="0" err="1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Клёпой</a:t>
            </a:r>
            <a:r>
              <a:rPr lang="ru-RU" sz="2000" b="1" kern="1400" dirty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умные игры»</a:t>
            </a:r>
            <a:r>
              <a:rPr lang="ru-RU" kern="1400" dirty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kern="1400" dirty="0">
              <a:solidFill>
                <a:srgbClr val="11303C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kern="1400" dirty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kern="1400" dirty="0" smtClean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(</a:t>
            </a:r>
            <a:r>
              <a:rPr lang="ru-RU" kern="1400" dirty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применением интерактивной игры «Вопрос-ответ»)</a:t>
            </a:r>
            <a:endParaRPr lang="ru-RU" sz="4000" kern="1400" dirty="0">
              <a:solidFill>
                <a:srgbClr val="11303C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kern="1400" dirty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kern="1400" dirty="0">
              <a:solidFill>
                <a:srgbClr val="11303C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kern="1400" dirty="0" smtClean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Воспитатель </a:t>
            </a:r>
            <a:r>
              <a:rPr lang="ru-RU" kern="1400" dirty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МАДОУ «Детский сад общеразвивающего вида №3» с. </a:t>
            </a:r>
            <a:r>
              <a:rPr lang="ru-RU" kern="1400" dirty="0" err="1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Выльгорт</a:t>
            </a:r>
            <a:r>
              <a:rPr lang="ru-RU" kern="1400" dirty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Зиновьева Т.В.</a:t>
            </a:r>
          </a:p>
          <a:p>
            <a:pPr algn="just">
              <a:spcAft>
                <a:spcPts val="0"/>
              </a:spcAft>
            </a:pPr>
            <a:r>
              <a:rPr lang="ru-RU" b="1" kern="1400" dirty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kern="1400" dirty="0">
              <a:solidFill>
                <a:srgbClr val="11303C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kern="1400" dirty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содержание.</a:t>
            </a:r>
            <a:r>
              <a:rPr lang="ru-RU" kern="1400" dirty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Учить воспроизводить заданное количество предметов и звуков по образцу. Закреплять умение определять один и много предметов (без счета и называния числа). </a:t>
            </a:r>
            <a:r>
              <a:rPr lang="ru-RU" kern="1400" dirty="0" err="1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Cовершенствовать</a:t>
            </a:r>
            <a:r>
              <a:rPr lang="ru-RU" kern="1400" dirty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умение называть и различать знакомые геометрические фигуры: круг, квадрат, треугольник. Упражнять в умении сравнивать предметы по величине, обозначать результаты сравнения словами - большой, маленький. Развивать логическое мышление.                                                         </a:t>
            </a:r>
          </a:p>
          <a:p>
            <a:pPr algn="just">
              <a:spcAft>
                <a:spcPts val="0"/>
              </a:spcAft>
            </a:pPr>
            <a:r>
              <a:rPr lang="ru-RU" kern="1400" dirty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kern="1400" dirty="0" smtClean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b="1" kern="1400" dirty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компонент.</a:t>
            </a:r>
            <a:r>
              <a:rPr lang="ru-RU" kern="1400" dirty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интерактивной игре использованы картинки с изображением ягод, цветов, деревьев и   диких животных Коми края. </a:t>
            </a:r>
            <a:endParaRPr lang="ru-RU" kern="1400" dirty="0" smtClean="0">
              <a:solidFill>
                <a:srgbClr val="11303C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kern="1400" dirty="0">
              <a:solidFill>
                <a:srgbClr val="11303C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/>
              <a:t>Пояснительная </a:t>
            </a:r>
            <a:r>
              <a:rPr lang="ru-RU" b="1" dirty="0"/>
              <a:t>записка.</a:t>
            </a:r>
            <a:r>
              <a:rPr lang="ru-RU" dirty="0"/>
              <a:t>  Игра создана в приложении </a:t>
            </a:r>
            <a:r>
              <a:rPr lang="en-US" dirty="0"/>
              <a:t>power point</a:t>
            </a:r>
            <a:r>
              <a:rPr lang="ru-RU" dirty="0"/>
              <a:t> по готовому шаблону для презентаций, скачанному на сайте </a:t>
            </a:r>
            <a:r>
              <a:rPr lang="ru-RU" dirty="0" err="1"/>
              <a:t>microsoft</a:t>
            </a:r>
            <a:r>
              <a:rPr lang="ru-RU" dirty="0"/>
              <a:t> по адресу: </a:t>
            </a:r>
            <a:r>
              <a:rPr lang="ru-RU" u="sng" dirty="0"/>
              <a:t>http://vk.cc/ati1tB 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Описание игры.</a:t>
            </a:r>
            <a:r>
              <a:rPr lang="ru-RU" dirty="0"/>
              <a:t> Игра в форме вопросов и ответов со звуковым сопровождением. Чтобы начать игру необходимо нажать на вопросительный знак на слайде. На слайдах изображены картинки с заданиями. Ребенок смотрит на картинку, слушает вопрос и отвечает. Затем, нажимаем на следующий слайд и слушаем правильный ответ. Чтобы услышать ответ нажимаем на восклицательный знак. Слайды чередуются – вопрос, ответ.  </a:t>
            </a:r>
          </a:p>
          <a:p>
            <a:r>
              <a:rPr lang="ru-RU" dirty="0"/>
              <a:t> </a:t>
            </a:r>
          </a:p>
          <a:p>
            <a:pPr algn="just">
              <a:spcAft>
                <a:spcPts val="0"/>
              </a:spcAft>
            </a:pPr>
            <a:r>
              <a:rPr lang="ru-RU" kern="1400" dirty="0" smtClean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endParaRPr lang="ru-RU" sz="4000" kern="1400" dirty="0">
              <a:solidFill>
                <a:srgbClr val="11303C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4800"/>
              </a:spcAft>
            </a:pPr>
            <a:r>
              <a:rPr lang="ru-RU" kern="1400" dirty="0">
                <a:solidFill>
                  <a:srgbClr val="11303C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kern="1400" dirty="0">
              <a:solidFill>
                <a:srgbClr val="11303C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2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64" y="205989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0978" cy="3136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00" y="1384344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06" y="5262200"/>
            <a:ext cx="657293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69" y="967309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30" y="5045083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" y="680933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1301136"/>
            <a:ext cx="385530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Какие цветочки похожи на круг? Назови их.</a:t>
            </a:r>
            <a:endParaRPr lang="ru-RU" baseline="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57959" y="1183052"/>
            <a:ext cx="1284755" cy="91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04096" y="1279696"/>
            <a:ext cx="1190625" cy="8191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91557" y="1209493"/>
            <a:ext cx="1219200" cy="8382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11867" y="2323359"/>
            <a:ext cx="1103652" cy="1064435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894553" y="4122546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64565" y="2178326"/>
            <a:ext cx="1678552" cy="13169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53435" y="2295049"/>
            <a:ext cx="1389279" cy="92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29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699">
            <a:off x="9097104" y="1956787"/>
            <a:ext cx="1618228" cy="3678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7733">
            <a:off x="8223050" y="3668621"/>
            <a:ext cx="1011181" cy="229882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9" y="5843016"/>
            <a:ext cx="710972" cy="725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61" y="450948"/>
            <a:ext cx="852941" cy="10007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05" y="1209493"/>
            <a:ext cx="481119" cy="484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62" y="5687504"/>
            <a:ext cx="416453" cy="4192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99" y="5843016"/>
            <a:ext cx="414623" cy="434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9" y="680933"/>
            <a:ext cx="747851" cy="7707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" y="1257609"/>
            <a:ext cx="385530" cy="388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822" y="4686515"/>
            <a:ext cx="673220" cy="684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71850" y="2171701"/>
            <a:ext cx="1443038" cy="13652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77759" y="2171701"/>
            <a:ext cx="1265891" cy="13652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47693" y="2277262"/>
            <a:ext cx="1192165" cy="1154094"/>
          </a:xfrm>
          <a:prstGeom prst="rect">
            <a:avLst/>
          </a:prstGeom>
        </p:spPr>
      </p:pic>
      <p:pic>
        <p:nvPicPr>
          <p:cNvPr id="2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358741" y="3562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2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98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4" y="1313226"/>
            <a:ext cx="454479" cy="475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7" y="718784"/>
            <a:ext cx="679567" cy="691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" y="3273552"/>
            <a:ext cx="444736" cy="429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831" y="1194354"/>
            <a:ext cx="446937" cy="4313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04" y="1577720"/>
            <a:ext cx="677992" cy="69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76" y="5006897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72" y="5507013"/>
            <a:ext cx="475651" cy="4788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72" y="317846"/>
            <a:ext cx="389164" cy="40757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Какое дерево похоже на треугольник ель или береза?</a:t>
            </a:r>
            <a:endParaRPr lang="ru-RU" baseline="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98901" y="1455974"/>
            <a:ext cx="1165296" cy="18635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20148" y="1577720"/>
            <a:ext cx="1146612" cy="1512650"/>
          </a:xfrm>
          <a:prstGeom prst="rect">
            <a:avLst/>
          </a:prstGeom>
        </p:spPr>
      </p:pic>
      <p:pic>
        <p:nvPicPr>
          <p:cNvPr id="1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004897" y="4099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6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9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592">
            <a:off x="9060182" y="2042292"/>
            <a:ext cx="1666786" cy="3663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4887">
            <a:off x="8198523" y="3655952"/>
            <a:ext cx="1072691" cy="235764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4" y="1313226"/>
            <a:ext cx="454479" cy="475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7" y="718784"/>
            <a:ext cx="679567" cy="6912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" y="3273552"/>
            <a:ext cx="444736" cy="4292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3" y="1078969"/>
            <a:ext cx="446937" cy="4313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66" y="550749"/>
            <a:ext cx="677992" cy="6919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0" y="5733647"/>
            <a:ext cx="739549" cy="7395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10" y="5760663"/>
            <a:ext cx="475651" cy="4788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07" y="188704"/>
            <a:ext cx="389164" cy="4075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02" y="5135352"/>
            <a:ext cx="712493" cy="7247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73" y="5803825"/>
            <a:ext cx="454479" cy="475975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119265" y="3873989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40439" y="2174349"/>
            <a:ext cx="1606606" cy="16996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0" y="475847"/>
            <a:ext cx="7665577" cy="5257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31520" y="1971150"/>
            <a:ext cx="1948791" cy="1969731"/>
          </a:xfrm>
          <a:prstGeom prst="rect">
            <a:avLst/>
          </a:prstGeom>
        </p:spPr>
      </p:pic>
      <p:pic>
        <p:nvPicPr>
          <p:cNvPr id="16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110806" y="38874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6" name="chimes.wav"/>
          </p:stSnd>
        </p:sndAc>
      </p:transition>
    </mc:Choice>
    <mc:Fallback xmlns="">
      <p:transition spd="slow">
        <p:fade/>
        <p:sndAc>
          <p:stSnd>
            <p:snd r:embed="rId2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3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4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30" y="140379"/>
            <a:ext cx="7854696" cy="4489704"/>
          </a:xfrm>
          <a:prstGeom prst="rect">
            <a:avLst/>
          </a:prstGeom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042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42" y="1395218"/>
            <a:ext cx="499426" cy="502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31" y="5523297"/>
            <a:ext cx="405780" cy="408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0" y="623080"/>
            <a:ext cx="807211" cy="947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60" y="1453299"/>
            <a:ext cx="689471" cy="7105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584" y="1028627"/>
            <a:ext cx="405493" cy="424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65" y="5020666"/>
            <a:ext cx="706892" cy="706892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В нашем лесу живут разные животные: большие и маленькие. Кто здесь большой? Кто здесь маленький?</a:t>
            </a:r>
            <a:endParaRPr lang="ru-RU" baseline="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0418" y="2385231"/>
            <a:ext cx="2562255" cy="14812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26808" y="1028627"/>
            <a:ext cx="2680495" cy="27365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71921" y="1186831"/>
            <a:ext cx="1009650" cy="10096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86468" y="1168843"/>
            <a:ext cx="1040216" cy="889162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927463" y="4099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9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5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53" y="644736"/>
            <a:ext cx="7663544" cy="52564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227">
            <a:off x="9061006" y="2078190"/>
            <a:ext cx="1634121" cy="3591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3300">
            <a:off x="8218401" y="3713333"/>
            <a:ext cx="1020478" cy="224288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Большие – лось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медведь. Маленькие – белка и заяц.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74" y="1352100"/>
            <a:ext cx="399638" cy="402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42" y="5729100"/>
            <a:ext cx="405780" cy="408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8" y="595028"/>
            <a:ext cx="807211" cy="94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292" y="984375"/>
            <a:ext cx="689471" cy="710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99" y="1542102"/>
            <a:ext cx="405493" cy="424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96" y="5841468"/>
            <a:ext cx="706892" cy="7068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45" y="6050382"/>
            <a:ext cx="487136" cy="470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89" y="174593"/>
            <a:ext cx="487136" cy="470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909" y="5430945"/>
            <a:ext cx="694740" cy="706677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437133" y="3873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2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78" y="365878"/>
            <a:ext cx="8444444" cy="478730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86848" y="1635032"/>
            <a:ext cx="5377542" cy="2248998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Ты умница!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2" y="3802385"/>
            <a:ext cx="842963" cy="842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457712" cy="457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729" y="5552031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67" y="4935525"/>
            <a:ext cx="678255" cy="795774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102285" y="44382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6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228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kern="0" dirty="0" smtClean="0">
                <a:solidFill>
                  <a:srgbClr val="11303C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Демонстрационный </a:t>
            </a:r>
            <a:r>
              <a:rPr lang="ru-RU" b="1" kern="0" dirty="0">
                <a:solidFill>
                  <a:srgbClr val="11303C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материал. </a:t>
            </a:r>
            <a:r>
              <a:rPr lang="ru-RU" kern="0" dirty="0">
                <a:solidFill>
                  <a:srgbClr val="11303C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Игрушка клоуна, колокольчик, </a:t>
            </a:r>
            <a:r>
              <a:rPr lang="ru-RU" kern="0" dirty="0" err="1">
                <a:solidFill>
                  <a:srgbClr val="11303C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двухполосные</a:t>
            </a:r>
            <a:r>
              <a:rPr lang="ru-RU" kern="0" dirty="0">
                <a:solidFill>
                  <a:srgbClr val="11303C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карточки, геометрические фигуры плоские из картона (треугольники и квадраты по 5 шт. на каждого ребенка).</a:t>
            </a:r>
            <a:endParaRPr lang="ru-RU" kern="1400" dirty="0">
              <a:solidFill>
                <a:srgbClr val="11303C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kern="0" dirty="0">
                <a:solidFill>
                  <a:srgbClr val="11303C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ru-RU" kern="1400" dirty="0">
              <a:solidFill>
                <a:srgbClr val="11303C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kern="0" dirty="0">
                <a:solidFill>
                  <a:srgbClr val="11303C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Оборудование. </a:t>
            </a:r>
            <a:r>
              <a:rPr lang="ru-RU" kern="0" dirty="0">
                <a:solidFill>
                  <a:srgbClr val="11303C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Телевизионный экран, </a:t>
            </a:r>
            <a:r>
              <a:rPr lang="ru-RU" kern="0" dirty="0" err="1">
                <a:solidFill>
                  <a:srgbClr val="11303C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флешка</a:t>
            </a:r>
            <a:r>
              <a:rPr lang="ru-RU" kern="0" dirty="0">
                <a:solidFill>
                  <a:srgbClr val="11303C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ru-RU" kern="1400" dirty="0">
              <a:solidFill>
                <a:srgbClr val="11303C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kern="0" dirty="0">
                <a:solidFill>
                  <a:srgbClr val="11303C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 </a:t>
            </a:r>
            <a:endParaRPr lang="ru-RU" kern="1400" dirty="0" smtClean="0">
              <a:solidFill>
                <a:srgbClr val="11303C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kern="0" dirty="0" smtClean="0">
                <a:solidFill>
                  <a:srgbClr val="11303C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Ход </a:t>
            </a:r>
            <a:r>
              <a:rPr lang="ru-RU" b="1" kern="0" dirty="0">
                <a:solidFill>
                  <a:srgbClr val="11303C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занятия.</a:t>
            </a:r>
            <a:r>
              <a:rPr lang="ru-RU" kern="0" dirty="0">
                <a:solidFill>
                  <a:srgbClr val="11303C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Воспитатель: ребята, вы слышите? К нам в гости кто-то спешит. Стук в дверь. Ой, да это же клоун </a:t>
            </a:r>
            <a:r>
              <a:rPr lang="ru-RU" kern="0" dirty="0" err="1">
                <a:solidFill>
                  <a:srgbClr val="11303C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Клёпа</a:t>
            </a:r>
            <a:r>
              <a:rPr lang="ru-RU" kern="0" dirty="0">
                <a:solidFill>
                  <a:srgbClr val="11303C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! Давайте поздороваемся с </a:t>
            </a:r>
            <a:r>
              <a:rPr lang="ru-RU" kern="0" dirty="0" err="1">
                <a:solidFill>
                  <a:srgbClr val="11303C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Клёпой</a:t>
            </a:r>
            <a:r>
              <a:rPr lang="ru-RU" kern="0" dirty="0">
                <a:solidFill>
                  <a:srgbClr val="11303C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ru-RU" kern="0" dirty="0" err="1">
                <a:solidFill>
                  <a:srgbClr val="11303C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Клёпа</a:t>
            </a:r>
            <a:r>
              <a:rPr lang="ru-RU" kern="0" dirty="0">
                <a:solidFill>
                  <a:srgbClr val="11303C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пришёл с нами поиграть в «умные игры». Клоун принёс с собой колокольчик, карточки и геометрические фигуры. Задание для детей выложить столько треугольников, сколько </a:t>
            </a:r>
            <a:r>
              <a:rPr lang="ru-RU" dirty="0" smtClean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услышат </a:t>
            </a:r>
            <a:r>
              <a:rPr lang="ru-RU" dirty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звуков колокольчика. На каждый звук надо положить один треугольник. Сколько звуков Вы услышали? (Много). Сколько треугольников Вы положили? (Много). Следующее задание </a:t>
            </a:r>
            <a:r>
              <a:rPr lang="ru-RU" dirty="0" err="1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Клёпы</a:t>
            </a:r>
            <a:r>
              <a:rPr lang="ru-RU" dirty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. На нижней полоске карточки выложить столько квадратов, сколько услышат звуков колокольчика (Один звук). Затем </a:t>
            </a:r>
            <a:r>
              <a:rPr lang="ru-RU" dirty="0" err="1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Клёпа</a:t>
            </a:r>
            <a:r>
              <a:rPr lang="ru-RU" dirty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просит сделать так, чтобы треугольников и квадратов стало поровну (любым способом). </a:t>
            </a:r>
            <a:r>
              <a:rPr lang="ru-RU" dirty="0" err="1" smtClean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Клёпа</a:t>
            </a:r>
            <a:r>
              <a:rPr lang="ru-RU" dirty="0" smtClean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говорит детям, что пришло время немного отдохнуть </a:t>
            </a:r>
            <a:r>
              <a:rPr lang="ru-RU" dirty="0" smtClean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и выполнить </a:t>
            </a:r>
            <a:r>
              <a:rPr lang="ru-RU" dirty="0" err="1" smtClean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физминутку</a:t>
            </a:r>
            <a:r>
              <a:rPr lang="ru-RU" dirty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«Солнышко». Утром солнышко встает (встали на носочки потянулись вверх). На прогулку всех зовет </a:t>
            </a:r>
            <a:r>
              <a:rPr lang="ru-RU" smtClean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ru-RU" smtClean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шаги </a:t>
            </a:r>
            <a:r>
              <a:rPr lang="ru-RU" dirty="0" smtClean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на месте). С солнышком мы дружим (хлопаем в ладошки)</a:t>
            </a:r>
            <a:r>
              <a:rPr lang="en-US" dirty="0" smtClean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Прыгаем по лужам (прыжки на месте).</a:t>
            </a:r>
          </a:p>
          <a:p>
            <a:endParaRPr lang="ru-RU" dirty="0" smtClean="0"/>
          </a:p>
          <a:p>
            <a:r>
              <a:rPr lang="ru-RU" dirty="0" err="1" smtClean="0"/>
              <a:t>Клёпа</a:t>
            </a:r>
            <a:r>
              <a:rPr lang="ru-RU" dirty="0" smtClean="0"/>
              <a:t>   </a:t>
            </a:r>
            <a:r>
              <a:rPr lang="ru-RU" dirty="0"/>
              <a:t>предлагает ребятам поиграть в очень «умную» игру, которая называется «Вопрос-ответ». Ребята смотрят на экран и выполняют задания интерактивной игры вместе с </a:t>
            </a:r>
            <a:r>
              <a:rPr lang="ru-RU" dirty="0" smtClean="0"/>
              <a:t>клоуном. </a:t>
            </a:r>
            <a:r>
              <a:rPr lang="ru-RU" dirty="0" err="1"/>
              <a:t>Клёпа</a:t>
            </a:r>
            <a:r>
              <a:rPr lang="ru-RU" dirty="0"/>
              <a:t> отвечает на вопросы   не правильно, путает детей. Ребята исправляют его ошибки. 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Рефлексия.</a:t>
            </a:r>
            <a:r>
              <a:rPr lang="ru-RU" dirty="0"/>
              <a:t> По окончанию игр </a:t>
            </a:r>
            <a:r>
              <a:rPr lang="ru-RU" dirty="0" err="1"/>
              <a:t>Клёпа</a:t>
            </a:r>
            <a:r>
              <a:rPr lang="ru-RU" dirty="0"/>
              <a:t> спрашивает у детей, какое задание им понравилось больше всего? Говорит, что ему пора уходить. Хвалит детей за то, что они такие умные и внимательные. Дарит всем золотые звездочки (наклейки).</a:t>
            </a:r>
          </a:p>
          <a:p>
            <a:r>
              <a:rPr lang="ru-RU" dirty="0"/>
              <a:t> </a:t>
            </a:r>
          </a:p>
          <a:p>
            <a:pPr algn="just"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32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20" y="404674"/>
            <a:ext cx="8733160" cy="48729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9321" y="1211110"/>
            <a:ext cx="6873358" cy="3183909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Arial Black" panose="020B0A04020102020204" pitchFamily="34" charset="0"/>
              </a:rPr>
              <a:t>Интерактивная игра по  ФЭМП «Вопрос-ответ»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645282" cy="645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13" y="5871145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365" y="5317239"/>
            <a:ext cx="678255" cy="7957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509">
            <a:off x="10027607" y="2857723"/>
            <a:ext cx="1319550" cy="29002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086">
            <a:off x="8853325" y="4076756"/>
            <a:ext cx="904353" cy="19876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45" y="3412672"/>
            <a:ext cx="1619015" cy="25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Сколько клубничек? Одна или много? </a:t>
            </a:r>
            <a:endParaRPr lang="ru-RU" baseline="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00367"/>
            <a:ext cx="5976258" cy="3785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4998" y="763436"/>
            <a:ext cx="2586288" cy="2656519"/>
          </a:xfrm>
          <a:prstGeom prst="rect">
            <a:avLst/>
          </a:prstGeom>
        </p:spPr>
      </p:pic>
      <p:pic>
        <p:nvPicPr>
          <p:cNvPr id="1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187270" y="3794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69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31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630936"/>
            <a:ext cx="7665577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51">
            <a:off x="9143443" y="2141374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12573"/>
            <a:ext cx="751163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Одна клубничка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65960" y="35848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7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90" y="235870"/>
            <a:ext cx="7849949" cy="44903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5" y="3271408"/>
            <a:ext cx="5588379" cy="3168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93" y="2889262"/>
            <a:ext cx="2001007" cy="31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Сколько малины? Одна или много?</a:t>
            </a:r>
            <a:endParaRPr lang="ru-RU" baseline="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52589" y="2127676"/>
            <a:ext cx="869016" cy="8944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07280" y="2127675"/>
            <a:ext cx="892549" cy="8679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6571" y="2139590"/>
            <a:ext cx="897949" cy="8360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85010" y="2119607"/>
            <a:ext cx="923923" cy="855992"/>
          </a:xfrm>
          <a:prstGeom prst="rect">
            <a:avLst/>
          </a:prstGeom>
        </p:spPr>
      </p:pic>
      <p:pic>
        <p:nvPicPr>
          <p:cNvPr id="1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636902" y="3794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28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30" y="563191"/>
            <a:ext cx="7665577" cy="5257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1304">
            <a:off x="8180249" y="3564578"/>
            <a:ext cx="1026529" cy="2333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516">
            <a:off x="9146312" y="2079797"/>
            <a:ext cx="1583826" cy="360068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351495" y="42591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Назови геометрические фигуры</a:t>
            </a:r>
            <a:endParaRPr lang="ru-RU" baseline="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2555" y="1860770"/>
            <a:ext cx="1100308" cy="10542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3082" y="1755648"/>
            <a:ext cx="1295668" cy="12344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84586" y="1755649"/>
            <a:ext cx="1267749" cy="1225234"/>
          </a:xfrm>
          <a:prstGeom prst="rect">
            <a:avLst/>
          </a:prstGeom>
        </p:spPr>
      </p:pic>
      <p:pic>
        <p:nvPicPr>
          <p:cNvPr id="1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933432" y="3794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0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3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744">
            <a:off x="9030950" y="2070306"/>
            <a:ext cx="1665083" cy="365965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Круг квадрат треугольник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761">
            <a:off x="8092476" y="3547909"/>
            <a:ext cx="1210787" cy="2661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1" y="718537"/>
            <a:ext cx="827711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" y="1357265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18" y="5833061"/>
            <a:ext cx="437421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97" y="1117044"/>
            <a:ext cx="473130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76" y="604119"/>
            <a:ext cx="693032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9" y="5829277"/>
            <a:ext cx="766685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75" y="4694214"/>
            <a:ext cx="733758" cy="748887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555625" y="36205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E5AFE9A-981F-4E09-85F3-1AFBD1D58921}" vid="{31978A82-DAA1-43A8-A6C4-41B43BC4DF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236678D-C49E-4F6E-A3C8-2F95040A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BF8C2E-BF41-4DA4-8E6A-C59CE968EE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228850-8D93-4258-94C5-9335006265EF}">
  <ds:schemaRefs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sharepoint/v3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2547570a-e5f4-4946-a4c3-82580e42479e"/>
    <ds:schemaRef ds:uri="6ee78bd2-4339-4042-adc0-bcc6464199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tf96391493</Template>
  <TotalTime>0</TotalTime>
  <Words>148</Words>
  <Application>Microsoft Office PowerPoint</Application>
  <PresentationFormat>Широкоэкранный</PresentationFormat>
  <Paragraphs>40</Paragraphs>
  <Slides>16</Slides>
  <Notes>0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Trebuchet MS</vt:lpstr>
      <vt:lpstr>Verdana</vt:lpstr>
      <vt:lpstr>Тема Office</vt:lpstr>
      <vt:lpstr>Презентация PowerPoint</vt:lpstr>
      <vt:lpstr>Презентация PowerPoint</vt:lpstr>
      <vt:lpstr>Интерактивная игра по  ФЭМП «Вопрос-ответ»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Ты умница!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2020-04-13T16:15:48Z</dcterms:created>
  <dcterms:modified xsi:type="dcterms:W3CDTF">2020-04-27T15:59:46Z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